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7" r:id="rId2"/>
    <p:sldId id="258" r:id="rId3"/>
    <p:sldId id="259" r:id="rId4"/>
    <p:sldId id="260" r:id="rId5"/>
    <p:sldId id="261" r:id="rId6"/>
    <p:sldId id="262" r:id="rId7"/>
    <p:sldId id="263"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4" d="100"/>
          <a:sy n="74" d="100"/>
        </p:scale>
        <p:origin x="31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47DBD1-65CD-41DB-876F-B02EB2792164}" type="datetimeFigureOut">
              <a:rPr lang="en-US" smtClean="0"/>
              <a:t>8/22/2025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388497-F053-418A-81C6-0AF550175FB3}" type="slidenum">
              <a:rPr lang="en-US" smtClean="0"/>
              <a:t>‹#›</a:t>
            </a:fld>
            <a:endParaRPr lang="en-US"/>
          </a:p>
        </p:txBody>
      </p:sp>
    </p:spTree>
    <p:extLst>
      <p:ext uri="{BB962C8B-B14F-4D97-AF65-F5344CB8AC3E}">
        <p14:creationId xmlns:p14="http://schemas.microsoft.com/office/powerpoint/2010/main" val="3502925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158A7-4F70-DB2D-FFA7-D5D7E6F344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2F7CED4-FC6F-0217-74C0-6D2E6FDFE3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B384417-9EF7-E75E-8D7A-1BF31DEF9FD3}"/>
              </a:ext>
            </a:extLst>
          </p:cNvPr>
          <p:cNvSpPr>
            <a:spLocks noGrp="1"/>
          </p:cNvSpPr>
          <p:nvPr>
            <p:ph type="dt" sz="half" idx="10"/>
          </p:nvPr>
        </p:nvSpPr>
        <p:spPr/>
        <p:txBody>
          <a:bodyPr/>
          <a:lstStyle/>
          <a:p>
            <a:fld id="{585A7812-F2AD-40C7-8264-A5FA8FF56823}" type="datetimeFigureOut">
              <a:rPr lang="en-US" smtClean="0"/>
              <a:t>8/22/2025</a:t>
            </a:fld>
            <a:endParaRPr lang="en-US"/>
          </a:p>
        </p:txBody>
      </p:sp>
      <p:sp>
        <p:nvSpPr>
          <p:cNvPr id="5" name="Footer Placeholder 4">
            <a:extLst>
              <a:ext uri="{FF2B5EF4-FFF2-40B4-BE49-F238E27FC236}">
                <a16:creationId xmlns:a16="http://schemas.microsoft.com/office/drawing/2014/main" id="{CBFEACE3-7B93-D825-873F-DE24AB815E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024119-64C2-6164-BEE0-2ECC086EE5AB}"/>
              </a:ext>
            </a:extLst>
          </p:cNvPr>
          <p:cNvSpPr>
            <a:spLocks noGrp="1"/>
          </p:cNvSpPr>
          <p:nvPr>
            <p:ph type="sldNum" sz="quarter" idx="12"/>
          </p:nvPr>
        </p:nvSpPr>
        <p:spPr/>
        <p:txBody>
          <a:bodyPr/>
          <a:lstStyle/>
          <a:p>
            <a:fld id="{E41E5FCD-2C20-436D-9183-7C77EB6A6A7F}" type="slidenum">
              <a:rPr lang="en-US" smtClean="0"/>
              <a:t>‹#›</a:t>
            </a:fld>
            <a:endParaRPr lang="en-US"/>
          </a:p>
        </p:txBody>
      </p:sp>
    </p:spTree>
    <p:extLst>
      <p:ext uri="{BB962C8B-B14F-4D97-AF65-F5344CB8AC3E}">
        <p14:creationId xmlns:p14="http://schemas.microsoft.com/office/powerpoint/2010/main" val="2777555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9C8C7-ED99-0F2B-5818-CAF6359647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B017305-9A34-8607-DBD5-459E3634E5B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9774EC-0CFD-A693-ADFE-F11CCDCA79BC}"/>
              </a:ext>
            </a:extLst>
          </p:cNvPr>
          <p:cNvSpPr>
            <a:spLocks noGrp="1"/>
          </p:cNvSpPr>
          <p:nvPr>
            <p:ph type="dt" sz="half" idx="10"/>
          </p:nvPr>
        </p:nvSpPr>
        <p:spPr/>
        <p:txBody>
          <a:bodyPr/>
          <a:lstStyle/>
          <a:p>
            <a:fld id="{585A7812-F2AD-40C7-8264-A5FA8FF56823}" type="datetimeFigureOut">
              <a:rPr lang="en-US" smtClean="0"/>
              <a:t>8/22/2025</a:t>
            </a:fld>
            <a:endParaRPr lang="en-US"/>
          </a:p>
        </p:txBody>
      </p:sp>
      <p:sp>
        <p:nvSpPr>
          <p:cNvPr id="5" name="Footer Placeholder 4">
            <a:extLst>
              <a:ext uri="{FF2B5EF4-FFF2-40B4-BE49-F238E27FC236}">
                <a16:creationId xmlns:a16="http://schemas.microsoft.com/office/drawing/2014/main" id="{20E220D9-8AB5-02BD-F44F-7663D993F9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0555C2-54AE-7F27-44E0-D8C34CAA45A0}"/>
              </a:ext>
            </a:extLst>
          </p:cNvPr>
          <p:cNvSpPr>
            <a:spLocks noGrp="1"/>
          </p:cNvSpPr>
          <p:nvPr>
            <p:ph type="sldNum" sz="quarter" idx="12"/>
          </p:nvPr>
        </p:nvSpPr>
        <p:spPr/>
        <p:txBody>
          <a:bodyPr/>
          <a:lstStyle/>
          <a:p>
            <a:fld id="{E41E5FCD-2C20-436D-9183-7C77EB6A6A7F}" type="slidenum">
              <a:rPr lang="en-US" smtClean="0"/>
              <a:t>‹#›</a:t>
            </a:fld>
            <a:endParaRPr lang="en-US"/>
          </a:p>
        </p:txBody>
      </p:sp>
    </p:spTree>
    <p:extLst>
      <p:ext uri="{BB962C8B-B14F-4D97-AF65-F5344CB8AC3E}">
        <p14:creationId xmlns:p14="http://schemas.microsoft.com/office/powerpoint/2010/main" val="1351698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649AFC-4345-CF93-7594-F0199D7E85B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8A2E1D4-1A51-D3F7-F72F-239359BD2C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78A0FE-388F-8DD2-DAA6-D8AB9EA43A3E}"/>
              </a:ext>
            </a:extLst>
          </p:cNvPr>
          <p:cNvSpPr>
            <a:spLocks noGrp="1"/>
          </p:cNvSpPr>
          <p:nvPr>
            <p:ph type="dt" sz="half" idx="10"/>
          </p:nvPr>
        </p:nvSpPr>
        <p:spPr/>
        <p:txBody>
          <a:bodyPr/>
          <a:lstStyle/>
          <a:p>
            <a:fld id="{585A7812-F2AD-40C7-8264-A5FA8FF56823}" type="datetimeFigureOut">
              <a:rPr lang="en-US" smtClean="0"/>
              <a:t>8/22/2025</a:t>
            </a:fld>
            <a:endParaRPr lang="en-US"/>
          </a:p>
        </p:txBody>
      </p:sp>
      <p:sp>
        <p:nvSpPr>
          <p:cNvPr id="5" name="Footer Placeholder 4">
            <a:extLst>
              <a:ext uri="{FF2B5EF4-FFF2-40B4-BE49-F238E27FC236}">
                <a16:creationId xmlns:a16="http://schemas.microsoft.com/office/drawing/2014/main" id="{F2622D59-A2B2-7351-19AF-63CB8B947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331DC3-C9C7-DEA8-9444-507D1123E599}"/>
              </a:ext>
            </a:extLst>
          </p:cNvPr>
          <p:cNvSpPr>
            <a:spLocks noGrp="1"/>
          </p:cNvSpPr>
          <p:nvPr>
            <p:ph type="sldNum" sz="quarter" idx="12"/>
          </p:nvPr>
        </p:nvSpPr>
        <p:spPr/>
        <p:txBody>
          <a:bodyPr/>
          <a:lstStyle/>
          <a:p>
            <a:fld id="{E41E5FCD-2C20-436D-9183-7C77EB6A6A7F}" type="slidenum">
              <a:rPr lang="en-US" smtClean="0"/>
              <a:t>‹#›</a:t>
            </a:fld>
            <a:endParaRPr lang="en-US"/>
          </a:p>
        </p:txBody>
      </p:sp>
    </p:spTree>
    <p:extLst>
      <p:ext uri="{BB962C8B-B14F-4D97-AF65-F5344CB8AC3E}">
        <p14:creationId xmlns:p14="http://schemas.microsoft.com/office/powerpoint/2010/main" val="3044601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DDD6CC"/>
          </a:solidFill>
          <a:ln/>
        </p:spPr>
      </p:sp>
      <p:sp>
        <p:nvSpPr>
          <p:cNvPr id="3" name="Shape 1"/>
          <p:cNvSpPr/>
          <p:nvPr/>
        </p:nvSpPr>
        <p:spPr>
          <a:xfrm>
            <a:off x="0" y="0"/>
            <a:ext cx="12192000" cy="6858000"/>
          </a:xfrm>
          <a:prstGeom prst="rect">
            <a:avLst/>
          </a:prstGeom>
          <a:solidFill>
            <a:srgbClr val="EFECE6"/>
          </a:solidFill>
          <a:ln/>
        </p:spPr>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402079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339EB-7C88-04F0-286A-402287CDA3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523425-9F5E-5D72-7003-722B69B1AE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62479F-7A97-04BE-1321-45D23C7FB041}"/>
              </a:ext>
            </a:extLst>
          </p:cNvPr>
          <p:cNvSpPr>
            <a:spLocks noGrp="1"/>
          </p:cNvSpPr>
          <p:nvPr>
            <p:ph type="dt" sz="half" idx="10"/>
          </p:nvPr>
        </p:nvSpPr>
        <p:spPr/>
        <p:txBody>
          <a:bodyPr/>
          <a:lstStyle/>
          <a:p>
            <a:fld id="{585A7812-F2AD-40C7-8264-A5FA8FF56823}" type="datetimeFigureOut">
              <a:rPr lang="en-US" smtClean="0"/>
              <a:t>8/22/2025</a:t>
            </a:fld>
            <a:endParaRPr lang="en-US"/>
          </a:p>
        </p:txBody>
      </p:sp>
      <p:sp>
        <p:nvSpPr>
          <p:cNvPr id="5" name="Footer Placeholder 4">
            <a:extLst>
              <a:ext uri="{FF2B5EF4-FFF2-40B4-BE49-F238E27FC236}">
                <a16:creationId xmlns:a16="http://schemas.microsoft.com/office/drawing/2014/main" id="{1DE9C0C0-5B89-0E07-B0D5-96C7D4D5A6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7E5D89-9119-9253-22B9-627ED09EFFE7}"/>
              </a:ext>
            </a:extLst>
          </p:cNvPr>
          <p:cNvSpPr>
            <a:spLocks noGrp="1"/>
          </p:cNvSpPr>
          <p:nvPr>
            <p:ph type="sldNum" sz="quarter" idx="12"/>
          </p:nvPr>
        </p:nvSpPr>
        <p:spPr/>
        <p:txBody>
          <a:bodyPr/>
          <a:lstStyle/>
          <a:p>
            <a:fld id="{E41E5FCD-2C20-436D-9183-7C77EB6A6A7F}" type="slidenum">
              <a:rPr lang="en-US" smtClean="0"/>
              <a:t>‹#›</a:t>
            </a:fld>
            <a:endParaRPr lang="en-US"/>
          </a:p>
        </p:txBody>
      </p:sp>
    </p:spTree>
    <p:extLst>
      <p:ext uri="{BB962C8B-B14F-4D97-AF65-F5344CB8AC3E}">
        <p14:creationId xmlns:p14="http://schemas.microsoft.com/office/powerpoint/2010/main" val="2526196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32189-6D4F-9CCE-BB59-B6F41E7919D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AEBADD6-1E3C-0340-5BF1-B50A51E6CF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5649E91-5764-CBD5-CC18-BC9AB44949E9}"/>
              </a:ext>
            </a:extLst>
          </p:cNvPr>
          <p:cNvSpPr>
            <a:spLocks noGrp="1"/>
          </p:cNvSpPr>
          <p:nvPr>
            <p:ph type="dt" sz="half" idx="10"/>
          </p:nvPr>
        </p:nvSpPr>
        <p:spPr/>
        <p:txBody>
          <a:bodyPr/>
          <a:lstStyle/>
          <a:p>
            <a:fld id="{585A7812-F2AD-40C7-8264-A5FA8FF56823}" type="datetimeFigureOut">
              <a:rPr lang="en-US" smtClean="0"/>
              <a:t>8/22/2025</a:t>
            </a:fld>
            <a:endParaRPr lang="en-US"/>
          </a:p>
        </p:txBody>
      </p:sp>
      <p:sp>
        <p:nvSpPr>
          <p:cNvPr id="5" name="Footer Placeholder 4">
            <a:extLst>
              <a:ext uri="{FF2B5EF4-FFF2-40B4-BE49-F238E27FC236}">
                <a16:creationId xmlns:a16="http://schemas.microsoft.com/office/drawing/2014/main" id="{2A5B141E-3EB5-1FD2-15A2-604E260AD8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79FD52-7018-2FDF-9284-D7719A2A7877}"/>
              </a:ext>
            </a:extLst>
          </p:cNvPr>
          <p:cNvSpPr>
            <a:spLocks noGrp="1"/>
          </p:cNvSpPr>
          <p:nvPr>
            <p:ph type="sldNum" sz="quarter" idx="12"/>
          </p:nvPr>
        </p:nvSpPr>
        <p:spPr/>
        <p:txBody>
          <a:bodyPr/>
          <a:lstStyle/>
          <a:p>
            <a:fld id="{E41E5FCD-2C20-436D-9183-7C77EB6A6A7F}" type="slidenum">
              <a:rPr lang="en-US" smtClean="0"/>
              <a:t>‹#›</a:t>
            </a:fld>
            <a:endParaRPr lang="en-US"/>
          </a:p>
        </p:txBody>
      </p:sp>
    </p:spTree>
    <p:extLst>
      <p:ext uri="{BB962C8B-B14F-4D97-AF65-F5344CB8AC3E}">
        <p14:creationId xmlns:p14="http://schemas.microsoft.com/office/powerpoint/2010/main" val="2067339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20A40-9B26-734C-552E-D6C2C638CA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D51D36-4585-7463-E43D-CD30D499920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B30C4D-80DC-92F6-5710-F1BE1E7133E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A1ED0A1-C787-DF4D-B017-E6D0A3249620}"/>
              </a:ext>
            </a:extLst>
          </p:cNvPr>
          <p:cNvSpPr>
            <a:spLocks noGrp="1"/>
          </p:cNvSpPr>
          <p:nvPr>
            <p:ph type="dt" sz="half" idx="10"/>
          </p:nvPr>
        </p:nvSpPr>
        <p:spPr/>
        <p:txBody>
          <a:bodyPr/>
          <a:lstStyle/>
          <a:p>
            <a:fld id="{585A7812-F2AD-40C7-8264-A5FA8FF56823}" type="datetimeFigureOut">
              <a:rPr lang="en-US" smtClean="0"/>
              <a:t>8/22/2025</a:t>
            </a:fld>
            <a:endParaRPr lang="en-US"/>
          </a:p>
        </p:txBody>
      </p:sp>
      <p:sp>
        <p:nvSpPr>
          <p:cNvPr id="6" name="Footer Placeholder 5">
            <a:extLst>
              <a:ext uri="{FF2B5EF4-FFF2-40B4-BE49-F238E27FC236}">
                <a16:creationId xmlns:a16="http://schemas.microsoft.com/office/drawing/2014/main" id="{5A558FF9-071F-FB27-BA1C-8E96F9823D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E80BB6-DFA8-67A4-E7D5-FC7F3E2F089E}"/>
              </a:ext>
            </a:extLst>
          </p:cNvPr>
          <p:cNvSpPr>
            <a:spLocks noGrp="1"/>
          </p:cNvSpPr>
          <p:nvPr>
            <p:ph type="sldNum" sz="quarter" idx="12"/>
          </p:nvPr>
        </p:nvSpPr>
        <p:spPr/>
        <p:txBody>
          <a:bodyPr/>
          <a:lstStyle/>
          <a:p>
            <a:fld id="{E41E5FCD-2C20-436D-9183-7C77EB6A6A7F}" type="slidenum">
              <a:rPr lang="en-US" smtClean="0"/>
              <a:t>‹#›</a:t>
            </a:fld>
            <a:endParaRPr lang="en-US"/>
          </a:p>
        </p:txBody>
      </p:sp>
    </p:spTree>
    <p:extLst>
      <p:ext uri="{BB962C8B-B14F-4D97-AF65-F5344CB8AC3E}">
        <p14:creationId xmlns:p14="http://schemas.microsoft.com/office/powerpoint/2010/main" val="2059637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89892-D455-C2CB-5FCA-A24DB8E4D2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6E0A6BE-DB82-39B4-064C-C70C7B50A8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4B07DE-A5E2-DF58-5B4F-DB0D37A9C63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451352C-C652-2651-FC62-3415AA9085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9F0856-40AF-8AF0-CCE2-6DF5DA2124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9B7B2A7-FD11-3820-7E22-A43B4A6BAC37}"/>
              </a:ext>
            </a:extLst>
          </p:cNvPr>
          <p:cNvSpPr>
            <a:spLocks noGrp="1"/>
          </p:cNvSpPr>
          <p:nvPr>
            <p:ph type="dt" sz="half" idx="10"/>
          </p:nvPr>
        </p:nvSpPr>
        <p:spPr/>
        <p:txBody>
          <a:bodyPr/>
          <a:lstStyle/>
          <a:p>
            <a:fld id="{585A7812-F2AD-40C7-8264-A5FA8FF56823}" type="datetimeFigureOut">
              <a:rPr lang="en-US" smtClean="0"/>
              <a:t>8/22/2025</a:t>
            </a:fld>
            <a:endParaRPr lang="en-US"/>
          </a:p>
        </p:txBody>
      </p:sp>
      <p:sp>
        <p:nvSpPr>
          <p:cNvPr id="8" name="Footer Placeholder 7">
            <a:extLst>
              <a:ext uri="{FF2B5EF4-FFF2-40B4-BE49-F238E27FC236}">
                <a16:creationId xmlns:a16="http://schemas.microsoft.com/office/drawing/2014/main" id="{43E13200-F48E-660E-91CD-484547C370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7DA4104-FABF-68BF-E2EC-05E59D411ABA}"/>
              </a:ext>
            </a:extLst>
          </p:cNvPr>
          <p:cNvSpPr>
            <a:spLocks noGrp="1"/>
          </p:cNvSpPr>
          <p:nvPr>
            <p:ph type="sldNum" sz="quarter" idx="12"/>
          </p:nvPr>
        </p:nvSpPr>
        <p:spPr/>
        <p:txBody>
          <a:bodyPr/>
          <a:lstStyle/>
          <a:p>
            <a:fld id="{E41E5FCD-2C20-436D-9183-7C77EB6A6A7F}" type="slidenum">
              <a:rPr lang="en-US" smtClean="0"/>
              <a:t>‹#›</a:t>
            </a:fld>
            <a:endParaRPr lang="en-US"/>
          </a:p>
        </p:txBody>
      </p:sp>
    </p:spTree>
    <p:extLst>
      <p:ext uri="{BB962C8B-B14F-4D97-AF65-F5344CB8AC3E}">
        <p14:creationId xmlns:p14="http://schemas.microsoft.com/office/powerpoint/2010/main" val="495772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95A47-1C1F-47FA-CC4D-CD44874CB2B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FFB5C8D-C057-E8F1-E219-525AAF8A0305}"/>
              </a:ext>
            </a:extLst>
          </p:cNvPr>
          <p:cNvSpPr>
            <a:spLocks noGrp="1"/>
          </p:cNvSpPr>
          <p:nvPr>
            <p:ph type="dt" sz="half" idx="10"/>
          </p:nvPr>
        </p:nvSpPr>
        <p:spPr/>
        <p:txBody>
          <a:bodyPr/>
          <a:lstStyle/>
          <a:p>
            <a:fld id="{585A7812-F2AD-40C7-8264-A5FA8FF56823}" type="datetimeFigureOut">
              <a:rPr lang="en-US" smtClean="0"/>
              <a:t>8/22/2025</a:t>
            </a:fld>
            <a:endParaRPr lang="en-US"/>
          </a:p>
        </p:txBody>
      </p:sp>
      <p:sp>
        <p:nvSpPr>
          <p:cNvPr id="4" name="Footer Placeholder 3">
            <a:extLst>
              <a:ext uri="{FF2B5EF4-FFF2-40B4-BE49-F238E27FC236}">
                <a16:creationId xmlns:a16="http://schemas.microsoft.com/office/drawing/2014/main" id="{BA8A527B-5AF9-147D-E247-8EBE213B08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30BC03-D846-3BC0-1D64-73B69C9CAE8B}"/>
              </a:ext>
            </a:extLst>
          </p:cNvPr>
          <p:cNvSpPr>
            <a:spLocks noGrp="1"/>
          </p:cNvSpPr>
          <p:nvPr>
            <p:ph type="sldNum" sz="quarter" idx="12"/>
          </p:nvPr>
        </p:nvSpPr>
        <p:spPr/>
        <p:txBody>
          <a:bodyPr/>
          <a:lstStyle/>
          <a:p>
            <a:fld id="{E41E5FCD-2C20-436D-9183-7C77EB6A6A7F}" type="slidenum">
              <a:rPr lang="en-US" smtClean="0"/>
              <a:t>‹#›</a:t>
            </a:fld>
            <a:endParaRPr lang="en-US"/>
          </a:p>
        </p:txBody>
      </p:sp>
    </p:spTree>
    <p:extLst>
      <p:ext uri="{BB962C8B-B14F-4D97-AF65-F5344CB8AC3E}">
        <p14:creationId xmlns:p14="http://schemas.microsoft.com/office/powerpoint/2010/main" val="3484990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D96A29-C409-8237-DFBD-CAB049FCB41F}"/>
              </a:ext>
            </a:extLst>
          </p:cNvPr>
          <p:cNvSpPr>
            <a:spLocks noGrp="1"/>
          </p:cNvSpPr>
          <p:nvPr>
            <p:ph type="dt" sz="half" idx="10"/>
          </p:nvPr>
        </p:nvSpPr>
        <p:spPr/>
        <p:txBody>
          <a:bodyPr/>
          <a:lstStyle/>
          <a:p>
            <a:fld id="{585A7812-F2AD-40C7-8264-A5FA8FF56823}" type="datetimeFigureOut">
              <a:rPr lang="en-US" smtClean="0"/>
              <a:t>8/22/2025</a:t>
            </a:fld>
            <a:endParaRPr lang="en-US"/>
          </a:p>
        </p:txBody>
      </p:sp>
      <p:sp>
        <p:nvSpPr>
          <p:cNvPr id="3" name="Footer Placeholder 2">
            <a:extLst>
              <a:ext uri="{FF2B5EF4-FFF2-40B4-BE49-F238E27FC236}">
                <a16:creationId xmlns:a16="http://schemas.microsoft.com/office/drawing/2014/main" id="{FC78AA9D-F50F-3AE1-FCD0-0B75D1F628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79BF78-ADA9-D261-BD36-77241A3BD58A}"/>
              </a:ext>
            </a:extLst>
          </p:cNvPr>
          <p:cNvSpPr>
            <a:spLocks noGrp="1"/>
          </p:cNvSpPr>
          <p:nvPr>
            <p:ph type="sldNum" sz="quarter" idx="12"/>
          </p:nvPr>
        </p:nvSpPr>
        <p:spPr/>
        <p:txBody>
          <a:bodyPr/>
          <a:lstStyle/>
          <a:p>
            <a:fld id="{E41E5FCD-2C20-436D-9183-7C77EB6A6A7F}" type="slidenum">
              <a:rPr lang="en-US" smtClean="0"/>
              <a:t>‹#›</a:t>
            </a:fld>
            <a:endParaRPr lang="en-US"/>
          </a:p>
        </p:txBody>
      </p:sp>
    </p:spTree>
    <p:extLst>
      <p:ext uri="{BB962C8B-B14F-4D97-AF65-F5344CB8AC3E}">
        <p14:creationId xmlns:p14="http://schemas.microsoft.com/office/powerpoint/2010/main" val="1936228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27703-40DA-EFF6-C41B-06133C455B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D9BF7B5-45CC-BF48-5F8E-25A7053308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C1EA90-21F3-B87C-BE68-410AFC2DB3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3588FB-B2DA-CDA6-5D03-B907B7204239}"/>
              </a:ext>
            </a:extLst>
          </p:cNvPr>
          <p:cNvSpPr>
            <a:spLocks noGrp="1"/>
          </p:cNvSpPr>
          <p:nvPr>
            <p:ph type="dt" sz="half" idx="10"/>
          </p:nvPr>
        </p:nvSpPr>
        <p:spPr/>
        <p:txBody>
          <a:bodyPr/>
          <a:lstStyle/>
          <a:p>
            <a:fld id="{585A7812-F2AD-40C7-8264-A5FA8FF56823}" type="datetimeFigureOut">
              <a:rPr lang="en-US" smtClean="0"/>
              <a:t>8/22/2025</a:t>
            </a:fld>
            <a:endParaRPr lang="en-US"/>
          </a:p>
        </p:txBody>
      </p:sp>
      <p:sp>
        <p:nvSpPr>
          <p:cNvPr id="6" name="Footer Placeholder 5">
            <a:extLst>
              <a:ext uri="{FF2B5EF4-FFF2-40B4-BE49-F238E27FC236}">
                <a16:creationId xmlns:a16="http://schemas.microsoft.com/office/drawing/2014/main" id="{1EE7FC46-A424-3F50-7D91-BF41548CDD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803E5D-D87D-AA09-B82B-4D446FEF73FE}"/>
              </a:ext>
            </a:extLst>
          </p:cNvPr>
          <p:cNvSpPr>
            <a:spLocks noGrp="1"/>
          </p:cNvSpPr>
          <p:nvPr>
            <p:ph type="sldNum" sz="quarter" idx="12"/>
          </p:nvPr>
        </p:nvSpPr>
        <p:spPr/>
        <p:txBody>
          <a:bodyPr/>
          <a:lstStyle/>
          <a:p>
            <a:fld id="{E41E5FCD-2C20-436D-9183-7C77EB6A6A7F}" type="slidenum">
              <a:rPr lang="en-US" smtClean="0"/>
              <a:t>‹#›</a:t>
            </a:fld>
            <a:endParaRPr lang="en-US"/>
          </a:p>
        </p:txBody>
      </p:sp>
    </p:spTree>
    <p:extLst>
      <p:ext uri="{BB962C8B-B14F-4D97-AF65-F5344CB8AC3E}">
        <p14:creationId xmlns:p14="http://schemas.microsoft.com/office/powerpoint/2010/main" val="2647819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E7D5A-56BF-B719-0A06-76E56EB860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00040C-90E5-9316-6BA4-0A67957FEF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22C6267-1BE0-D707-D6CF-10E1323105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D202AF-72EF-A5CF-C1AD-A106E5FB27BD}"/>
              </a:ext>
            </a:extLst>
          </p:cNvPr>
          <p:cNvSpPr>
            <a:spLocks noGrp="1"/>
          </p:cNvSpPr>
          <p:nvPr>
            <p:ph type="dt" sz="half" idx="10"/>
          </p:nvPr>
        </p:nvSpPr>
        <p:spPr/>
        <p:txBody>
          <a:bodyPr/>
          <a:lstStyle/>
          <a:p>
            <a:fld id="{585A7812-F2AD-40C7-8264-A5FA8FF56823}" type="datetimeFigureOut">
              <a:rPr lang="en-US" smtClean="0"/>
              <a:t>8/22/2025</a:t>
            </a:fld>
            <a:endParaRPr lang="en-US"/>
          </a:p>
        </p:txBody>
      </p:sp>
      <p:sp>
        <p:nvSpPr>
          <p:cNvPr id="6" name="Footer Placeholder 5">
            <a:extLst>
              <a:ext uri="{FF2B5EF4-FFF2-40B4-BE49-F238E27FC236}">
                <a16:creationId xmlns:a16="http://schemas.microsoft.com/office/drawing/2014/main" id="{2EF150BF-DDBF-EE6E-10E2-4451438776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405C78-D35A-51EF-B136-930FD0E86EF9}"/>
              </a:ext>
            </a:extLst>
          </p:cNvPr>
          <p:cNvSpPr>
            <a:spLocks noGrp="1"/>
          </p:cNvSpPr>
          <p:nvPr>
            <p:ph type="sldNum" sz="quarter" idx="12"/>
          </p:nvPr>
        </p:nvSpPr>
        <p:spPr/>
        <p:txBody>
          <a:bodyPr/>
          <a:lstStyle/>
          <a:p>
            <a:fld id="{E41E5FCD-2C20-436D-9183-7C77EB6A6A7F}" type="slidenum">
              <a:rPr lang="en-US" smtClean="0"/>
              <a:t>‹#›</a:t>
            </a:fld>
            <a:endParaRPr lang="en-US"/>
          </a:p>
        </p:txBody>
      </p:sp>
    </p:spTree>
    <p:extLst>
      <p:ext uri="{BB962C8B-B14F-4D97-AF65-F5344CB8AC3E}">
        <p14:creationId xmlns:p14="http://schemas.microsoft.com/office/powerpoint/2010/main" val="25174586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720E7A-176C-E176-7F4E-A41DCAA5D0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EAF0E6F-580C-5598-ECC9-9225FBDA03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9D1805-CDDA-0E76-84DC-535607533F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5A7812-F2AD-40C7-8264-A5FA8FF56823}" type="datetimeFigureOut">
              <a:rPr lang="en-US" smtClean="0"/>
              <a:t>8/22/2025</a:t>
            </a:fld>
            <a:endParaRPr lang="en-US"/>
          </a:p>
        </p:txBody>
      </p:sp>
      <p:sp>
        <p:nvSpPr>
          <p:cNvPr id="5" name="Footer Placeholder 4">
            <a:extLst>
              <a:ext uri="{FF2B5EF4-FFF2-40B4-BE49-F238E27FC236}">
                <a16:creationId xmlns:a16="http://schemas.microsoft.com/office/drawing/2014/main" id="{A79065A0-07D8-D603-7D5E-DAE9758E97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125317-C50E-3FF0-01DE-26EE2DC342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1E5FCD-2C20-436D-9183-7C77EB6A6A7F}" type="slidenum">
              <a:rPr lang="en-US" smtClean="0"/>
              <a:t>‹#›</a:t>
            </a:fld>
            <a:endParaRPr lang="en-US"/>
          </a:p>
        </p:txBody>
      </p:sp>
    </p:spTree>
    <p:extLst>
      <p:ext uri="{BB962C8B-B14F-4D97-AF65-F5344CB8AC3E}">
        <p14:creationId xmlns:p14="http://schemas.microsoft.com/office/powerpoint/2010/main" val="1279686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233492" y="2542977"/>
            <a:ext cx="6297018" cy="1771948"/>
          </a:xfrm>
          <a:prstGeom prst="rect">
            <a:avLst/>
          </a:prstGeom>
          <a:noFill/>
          <a:ln/>
        </p:spPr>
        <p:txBody>
          <a:bodyPr wrap="square" lIns="0" tIns="0" rIns="0" bIns="0" rtlCol="0" anchor="t"/>
          <a:lstStyle/>
          <a:p>
            <a:pPr>
              <a:lnSpc>
                <a:spcPts val="4625"/>
              </a:lnSpc>
            </a:pPr>
            <a:r>
              <a:rPr lang="en-US" sz="3708" b="1" dirty="0">
                <a:solidFill>
                  <a:srgbClr val="282824"/>
                </a:solidFill>
                <a:latin typeface="Lato Bold" pitchFamily="34" charset="0"/>
                <a:ea typeface="Lato Bold" pitchFamily="34" charset="-122"/>
                <a:cs typeface="Lato Bold" pitchFamily="34" charset="-120"/>
              </a:rPr>
              <a:t>Understanding Data Structures in R: The Foundation of Data Science</a:t>
            </a:r>
            <a:endParaRPr lang="en-US" sz="3708" dirty="0"/>
          </a:p>
        </p:txBody>
      </p:sp>
      <p:sp>
        <p:nvSpPr>
          <p:cNvPr id="4" name="Rectangle 3">
            <a:extLst>
              <a:ext uri="{FF2B5EF4-FFF2-40B4-BE49-F238E27FC236}">
                <a16:creationId xmlns:a16="http://schemas.microsoft.com/office/drawing/2014/main" id="{65DB4671-636E-EE70-78DE-4EDD58F40741}"/>
              </a:ext>
            </a:extLst>
          </p:cNvPr>
          <p:cNvSpPr/>
          <p:nvPr/>
        </p:nvSpPr>
        <p:spPr>
          <a:xfrm>
            <a:off x="4572000" y="5943600"/>
            <a:ext cx="7620000" cy="9144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EF0806-172F-2DD2-82A7-899F283C13E1}"/>
              </a:ext>
            </a:extLst>
          </p:cNvPr>
          <p:cNvSpPr txBox="1"/>
          <p:nvPr/>
        </p:nvSpPr>
        <p:spPr>
          <a:xfrm>
            <a:off x="1589809" y="1153391"/>
            <a:ext cx="9310255" cy="3877985"/>
          </a:xfrm>
          <a:prstGeom prst="rect">
            <a:avLst/>
          </a:prstGeom>
          <a:noFill/>
        </p:spPr>
        <p:txBody>
          <a:bodyPr wrap="square" rtlCol="0">
            <a:spAutoFit/>
          </a:bodyPr>
          <a:lstStyle/>
          <a:p>
            <a:pPr algn="ctr"/>
            <a:r>
              <a:rPr lang="en-GB" sz="4800" b="1" dirty="0">
                <a:latin typeface="Amasis MT Pro Light" panose="02040304050005020304" pitchFamily="18" charset="0"/>
              </a:rPr>
              <a:t>Data Structures</a:t>
            </a:r>
          </a:p>
          <a:p>
            <a:endParaRPr lang="en-GB" dirty="0">
              <a:latin typeface="Amasis MT Pro Light" panose="02040304050005020304" pitchFamily="18" charset="0"/>
            </a:endParaRPr>
          </a:p>
          <a:p>
            <a:r>
              <a:rPr lang="en-GB" dirty="0">
                <a:latin typeface="Amasis MT Pro Light" panose="02040304050005020304" pitchFamily="18" charset="0"/>
              </a:rPr>
              <a:t>Data structures are used to store and organize values.</a:t>
            </a:r>
          </a:p>
          <a:p>
            <a:endParaRPr lang="en-GB" dirty="0">
              <a:latin typeface="Amasis MT Pro Light" panose="02040304050005020304" pitchFamily="18" charset="0"/>
            </a:endParaRPr>
          </a:p>
          <a:p>
            <a:r>
              <a:rPr lang="en-GB" dirty="0">
                <a:latin typeface="Amasis MT Pro Light" panose="02040304050005020304" pitchFamily="18" charset="0"/>
              </a:rPr>
              <a:t>R provides many built-in data structures. Each is used to handle data in different ways:</a:t>
            </a:r>
          </a:p>
          <a:p>
            <a:pPr marL="742950" lvl="1" indent="-285750">
              <a:buFont typeface="Wingdings" panose="05000000000000000000" pitchFamily="2" charset="2"/>
              <a:buChar char="ü"/>
            </a:pPr>
            <a:r>
              <a:rPr lang="en-GB" dirty="0">
                <a:latin typeface="Amasis MT Pro Light" panose="02040304050005020304" pitchFamily="18" charset="0"/>
              </a:rPr>
              <a:t>Vectors</a:t>
            </a:r>
          </a:p>
          <a:p>
            <a:pPr marL="742950" lvl="1" indent="-285750">
              <a:buFont typeface="Wingdings" panose="05000000000000000000" pitchFamily="2" charset="2"/>
              <a:buChar char="ü"/>
            </a:pPr>
            <a:r>
              <a:rPr lang="en-GB" dirty="0">
                <a:latin typeface="Amasis MT Pro Light" panose="02040304050005020304" pitchFamily="18" charset="0"/>
              </a:rPr>
              <a:t>Lists</a:t>
            </a:r>
          </a:p>
          <a:p>
            <a:pPr marL="742950" lvl="1" indent="-285750">
              <a:buFont typeface="Wingdings" panose="05000000000000000000" pitchFamily="2" charset="2"/>
              <a:buChar char="ü"/>
            </a:pPr>
            <a:r>
              <a:rPr lang="en-GB" dirty="0">
                <a:latin typeface="Amasis MT Pro Light" panose="02040304050005020304" pitchFamily="18" charset="0"/>
              </a:rPr>
              <a:t>Matrices</a:t>
            </a:r>
          </a:p>
          <a:p>
            <a:pPr marL="742950" lvl="1" indent="-285750">
              <a:buFont typeface="Wingdings" panose="05000000000000000000" pitchFamily="2" charset="2"/>
              <a:buChar char="ü"/>
            </a:pPr>
            <a:r>
              <a:rPr lang="en-GB" dirty="0">
                <a:latin typeface="Amasis MT Pro Light" panose="02040304050005020304" pitchFamily="18" charset="0"/>
              </a:rPr>
              <a:t>Arrays</a:t>
            </a:r>
          </a:p>
          <a:p>
            <a:pPr marL="742950" lvl="1" indent="-285750">
              <a:buFont typeface="Wingdings" panose="05000000000000000000" pitchFamily="2" charset="2"/>
              <a:buChar char="ü"/>
            </a:pPr>
            <a:r>
              <a:rPr lang="en-GB" dirty="0">
                <a:latin typeface="Amasis MT Pro Light" panose="02040304050005020304" pitchFamily="18" charset="0"/>
              </a:rPr>
              <a:t>Data Frames</a:t>
            </a:r>
          </a:p>
          <a:p>
            <a:endParaRPr lang="en-GB" dirty="0">
              <a:latin typeface="Amasis MT Pro Light" panose="02040304050005020304" pitchFamily="18" charset="0"/>
            </a:endParaRPr>
          </a:p>
          <a:p>
            <a:r>
              <a:rPr lang="en-GB" dirty="0">
                <a:latin typeface="Amasis MT Pro Light" panose="02040304050005020304" pitchFamily="18" charset="0"/>
              </a:rPr>
              <a:t>We will explore all of them in detail later, but for now, here's a quick introduction to each one.</a:t>
            </a:r>
          </a:p>
        </p:txBody>
      </p:sp>
    </p:spTree>
    <p:extLst>
      <p:ext uri="{BB962C8B-B14F-4D97-AF65-F5344CB8AC3E}">
        <p14:creationId xmlns:p14="http://schemas.microsoft.com/office/powerpoint/2010/main" val="1147392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2899AE-5E23-E3E6-C2DA-1F8361F90826}"/>
              </a:ext>
            </a:extLst>
          </p:cNvPr>
          <p:cNvSpPr txBox="1"/>
          <p:nvPr/>
        </p:nvSpPr>
        <p:spPr>
          <a:xfrm>
            <a:off x="737755" y="1215499"/>
            <a:ext cx="4333009" cy="3539430"/>
          </a:xfrm>
          <a:prstGeom prst="rect">
            <a:avLst/>
          </a:prstGeom>
          <a:noFill/>
        </p:spPr>
        <p:txBody>
          <a:bodyPr wrap="square" rtlCol="0">
            <a:spAutoFit/>
          </a:bodyPr>
          <a:lstStyle/>
          <a:p>
            <a:pPr algn="ctr"/>
            <a:r>
              <a:rPr lang="en-GB" sz="4400" b="1" dirty="0">
                <a:latin typeface="Amasis MT Pro Light" panose="02040304050005020304" pitchFamily="18" charset="0"/>
              </a:rPr>
              <a:t>Vectors</a:t>
            </a:r>
          </a:p>
          <a:p>
            <a:pPr algn="just"/>
            <a:endParaRPr lang="en-GB" dirty="0">
              <a:latin typeface="Amasis MT Pro Light" panose="02040304050005020304" pitchFamily="18" charset="0"/>
            </a:endParaRPr>
          </a:p>
          <a:p>
            <a:pPr algn="just"/>
            <a:r>
              <a:rPr lang="en-GB" dirty="0">
                <a:latin typeface="Amasis MT Pro Light" panose="02040304050005020304" pitchFamily="18" charset="0"/>
              </a:rPr>
              <a:t>A vector is the most basic data structure in R. It contains a list of items of the same type.</a:t>
            </a:r>
          </a:p>
          <a:p>
            <a:pPr algn="just"/>
            <a:endParaRPr lang="en-GB" dirty="0">
              <a:latin typeface="Amasis MT Pro Light" panose="02040304050005020304" pitchFamily="18" charset="0"/>
            </a:endParaRPr>
          </a:p>
          <a:p>
            <a:pPr algn="just"/>
            <a:r>
              <a:rPr lang="en-GB" dirty="0">
                <a:latin typeface="Amasis MT Pro Light" panose="02040304050005020304" pitchFamily="18" charset="0"/>
              </a:rPr>
              <a:t>A vector is simply a list of items that are of the same type.</a:t>
            </a:r>
          </a:p>
          <a:p>
            <a:pPr algn="just"/>
            <a:endParaRPr lang="en-GB" dirty="0">
              <a:latin typeface="Amasis MT Pro Light" panose="02040304050005020304" pitchFamily="18" charset="0"/>
            </a:endParaRPr>
          </a:p>
          <a:p>
            <a:pPr algn="just"/>
            <a:r>
              <a:rPr lang="en-GB" dirty="0">
                <a:latin typeface="Amasis MT Pro Light" panose="02040304050005020304" pitchFamily="18" charset="0"/>
              </a:rPr>
              <a:t>To combine the list of items to a vector, use the c() function and separate the items by a comma.</a:t>
            </a:r>
            <a:endParaRPr lang="en-US" dirty="0">
              <a:latin typeface="Amasis MT Pro Light" panose="02040304050005020304" pitchFamily="18" charset="0"/>
            </a:endParaRPr>
          </a:p>
        </p:txBody>
      </p:sp>
      <p:pic>
        <p:nvPicPr>
          <p:cNvPr id="4" name="Image 0">
            <a:extLst>
              <a:ext uri="{FF2B5EF4-FFF2-40B4-BE49-F238E27FC236}">
                <a16:creationId xmlns:a16="http://schemas.microsoft.com/office/drawing/2014/main" id="{9F79F5E4-E425-C9FE-3A37-A5C471BBA921}"/>
              </a:ext>
            </a:extLst>
          </p:cNvPr>
          <p:cNvPicPr>
            <a:picLocks noChangeAspect="1"/>
          </p:cNvPicPr>
          <p:nvPr/>
        </p:nvPicPr>
        <p:blipFill>
          <a:blip r:embed="rId2"/>
          <a:stretch>
            <a:fillRect/>
          </a:stretch>
        </p:blipFill>
        <p:spPr>
          <a:xfrm>
            <a:off x="6213763" y="0"/>
            <a:ext cx="5978237" cy="6858000"/>
          </a:xfrm>
          <a:prstGeom prst="rect">
            <a:avLst/>
          </a:prstGeom>
        </p:spPr>
      </p:pic>
    </p:spTree>
    <p:extLst>
      <p:ext uri="{BB962C8B-B14F-4D97-AF65-F5344CB8AC3E}">
        <p14:creationId xmlns:p14="http://schemas.microsoft.com/office/powerpoint/2010/main" val="2264831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C1A6274-7E62-0487-2213-EEE2F2087036}"/>
              </a:ext>
            </a:extLst>
          </p:cNvPr>
          <p:cNvSpPr/>
          <p:nvPr/>
        </p:nvSpPr>
        <p:spPr>
          <a:xfrm>
            <a:off x="685799" y="4551218"/>
            <a:ext cx="4197928" cy="550718"/>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D5F2173-9F99-275F-C5E6-33AF00D04681}"/>
              </a:ext>
            </a:extLst>
          </p:cNvPr>
          <p:cNvSpPr txBox="1"/>
          <p:nvPr/>
        </p:nvSpPr>
        <p:spPr>
          <a:xfrm>
            <a:off x="685799" y="958490"/>
            <a:ext cx="4509655" cy="4031873"/>
          </a:xfrm>
          <a:prstGeom prst="rect">
            <a:avLst/>
          </a:prstGeom>
          <a:noFill/>
        </p:spPr>
        <p:txBody>
          <a:bodyPr wrap="square" rtlCol="0">
            <a:spAutoFit/>
          </a:bodyPr>
          <a:lstStyle/>
          <a:p>
            <a:pPr algn="ctr"/>
            <a:r>
              <a:rPr lang="en-GB" sz="4000" b="1" dirty="0">
                <a:latin typeface="Amasis MT Pro Light" panose="02040304050005020304" pitchFamily="18" charset="0"/>
              </a:rPr>
              <a:t>List</a:t>
            </a:r>
          </a:p>
          <a:p>
            <a:endParaRPr lang="en-GB" dirty="0">
              <a:latin typeface="Amasis MT Pro Light" panose="02040304050005020304" pitchFamily="18" charset="0"/>
            </a:endParaRPr>
          </a:p>
          <a:p>
            <a:pPr algn="just"/>
            <a:r>
              <a:rPr lang="en-GB" dirty="0">
                <a:latin typeface="Amasis MT Pro Light" panose="02040304050005020304" pitchFamily="18" charset="0"/>
              </a:rPr>
              <a:t>A list can hold different types of data in one structure. You can combine numbers, strings, vectors, and even other lists.</a:t>
            </a:r>
          </a:p>
          <a:p>
            <a:pPr algn="just"/>
            <a:endParaRPr lang="en-GB" dirty="0">
              <a:latin typeface="Amasis MT Pro Light" panose="02040304050005020304" pitchFamily="18" charset="0"/>
            </a:endParaRPr>
          </a:p>
          <a:p>
            <a:pPr algn="just"/>
            <a:r>
              <a:rPr lang="en-GB" dirty="0">
                <a:latin typeface="Amasis MT Pro Light" panose="02040304050005020304" pitchFamily="18" charset="0"/>
              </a:rPr>
              <a:t>A list in R can contain many different data types inside it. A list is a collection of data which is ordered and changeable.</a:t>
            </a:r>
          </a:p>
          <a:p>
            <a:pPr algn="just"/>
            <a:endParaRPr lang="en-GB" dirty="0">
              <a:latin typeface="Amasis MT Pro Light" panose="02040304050005020304" pitchFamily="18" charset="0"/>
            </a:endParaRPr>
          </a:p>
          <a:p>
            <a:pPr algn="just"/>
            <a:r>
              <a:rPr lang="en-GB" dirty="0">
                <a:latin typeface="Amasis MT Pro Light" panose="02040304050005020304" pitchFamily="18" charset="0"/>
              </a:rPr>
              <a:t>To create a list, use the list() function.</a:t>
            </a:r>
          </a:p>
          <a:p>
            <a:pPr algn="just"/>
            <a:endParaRPr lang="en-GB" dirty="0">
              <a:latin typeface="Amasis MT Pro Light" panose="02040304050005020304" pitchFamily="18" charset="0"/>
            </a:endParaRPr>
          </a:p>
          <a:p>
            <a:pPr algn="just"/>
            <a:r>
              <a:rPr lang="en-GB" dirty="0" err="1"/>
              <a:t>This_list</a:t>
            </a:r>
            <a:r>
              <a:rPr lang="en-GB" dirty="0"/>
              <a:t> &lt;- list("apple", "banana", 50, 100)</a:t>
            </a:r>
            <a:endParaRPr lang="en-US" dirty="0">
              <a:latin typeface="Amasis MT Pro Light" panose="02040304050005020304" pitchFamily="18" charset="0"/>
            </a:endParaRPr>
          </a:p>
        </p:txBody>
      </p:sp>
      <p:pic>
        <p:nvPicPr>
          <p:cNvPr id="4" name="Picture 3">
            <a:extLst>
              <a:ext uri="{FF2B5EF4-FFF2-40B4-BE49-F238E27FC236}">
                <a16:creationId xmlns:a16="http://schemas.microsoft.com/office/drawing/2014/main" id="{A1D5925C-1B1D-C26F-33CE-8EEBA943F02C}"/>
              </a:ext>
            </a:extLst>
          </p:cNvPr>
          <p:cNvPicPr>
            <a:picLocks noChangeAspect="1"/>
          </p:cNvPicPr>
          <p:nvPr/>
        </p:nvPicPr>
        <p:blipFill>
          <a:blip r:embed="rId2"/>
          <a:stretch>
            <a:fillRect/>
          </a:stretch>
        </p:blipFill>
        <p:spPr>
          <a:xfrm>
            <a:off x="5705294" y="0"/>
            <a:ext cx="6486706" cy="6858000"/>
          </a:xfrm>
          <a:prstGeom prst="rect">
            <a:avLst/>
          </a:prstGeom>
        </p:spPr>
      </p:pic>
    </p:spTree>
    <p:extLst>
      <p:ext uri="{BB962C8B-B14F-4D97-AF65-F5344CB8AC3E}">
        <p14:creationId xmlns:p14="http://schemas.microsoft.com/office/powerpoint/2010/main" val="550655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3FA7B25-A50A-E2DC-F6C7-192FC04386CD}"/>
              </a:ext>
            </a:extLst>
          </p:cNvPr>
          <p:cNvSpPr/>
          <p:nvPr/>
        </p:nvSpPr>
        <p:spPr>
          <a:xfrm>
            <a:off x="366279" y="4717474"/>
            <a:ext cx="5286375" cy="1517072"/>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9A7E92F-90B3-14D1-2432-E63ED8357E61}"/>
              </a:ext>
            </a:extLst>
          </p:cNvPr>
          <p:cNvSpPr txBox="1"/>
          <p:nvPr/>
        </p:nvSpPr>
        <p:spPr>
          <a:xfrm>
            <a:off x="366279" y="305068"/>
            <a:ext cx="5286375" cy="6247864"/>
          </a:xfrm>
          <a:prstGeom prst="rect">
            <a:avLst/>
          </a:prstGeom>
          <a:noFill/>
        </p:spPr>
        <p:txBody>
          <a:bodyPr wrap="square">
            <a:spAutoFit/>
          </a:bodyPr>
          <a:lstStyle/>
          <a:p>
            <a:pPr algn="ctr"/>
            <a:r>
              <a:rPr lang="en-GB" sz="4000" b="1" dirty="0">
                <a:latin typeface="Amasis MT Pro Light" panose="02040304050005020304" pitchFamily="18" charset="0"/>
              </a:rPr>
              <a:t>Matrices</a:t>
            </a:r>
          </a:p>
          <a:p>
            <a:pPr algn="just"/>
            <a:r>
              <a:rPr lang="en-GB" dirty="0">
                <a:latin typeface="Amasis MT Pro Light" panose="02040304050005020304" pitchFamily="18" charset="0"/>
              </a:rPr>
              <a:t>A matrix is a 2D data structure where all elements are of the same type. It is like a table with rows and columns.</a:t>
            </a:r>
          </a:p>
          <a:p>
            <a:pPr algn="just"/>
            <a:endParaRPr lang="en-GB" dirty="0">
              <a:latin typeface="Amasis MT Pro Light" panose="02040304050005020304" pitchFamily="18" charset="0"/>
            </a:endParaRPr>
          </a:p>
          <a:p>
            <a:pPr algn="just"/>
            <a:r>
              <a:rPr lang="en-GB" dirty="0">
                <a:latin typeface="Amasis MT Pro Light" panose="02040304050005020304" pitchFamily="18" charset="0"/>
              </a:rPr>
              <a:t>A matrix is a two-dimensional data set with columns and rows.</a:t>
            </a:r>
          </a:p>
          <a:p>
            <a:pPr algn="just"/>
            <a:endParaRPr lang="en-GB" dirty="0">
              <a:latin typeface="Amasis MT Pro Light" panose="02040304050005020304" pitchFamily="18" charset="0"/>
            </a:endParaRPr>
          </a:p>
          <a:p>
            <a:pPr algn="just"/>
            <a:r>
              <a:rPr lang="en-GB" dirty="0">
                <a:latin typeface="Amasis MT Pro Light" panose="02040304050005020304" pitchFamily="18" charset="0"/>
              </a:rPr>
              <a:t>A column is a vertical representation of data, while a row is a horizontal representation of data.</a:t>
            </a:r>
          </a:p>
          <a:p>
            <a:pPr algn="just"/>
            <a:endParaRPr lang="en-GB" dirty="0">
              <a:latin typeface="Amasis MT Pro Light" panose="02040304050005020304" pitchFamily="18" charset="0"/>
            </a:endParaRPr>
          </a:p>
          <a:p>
            <a:pPr algn="just"/>
            <a:r>
              <a:rPr lang="en-GB" dirty="0">
                <a:latin typeface="Amasis MT Pro Light" panose="02040304050005020304" pitchFamily="18" charset="0"/>
              </a:rPr>
              <a:t>A matrix can be created with the matrix() function. Specify the </a:t>
            </a:r>
            <a:r>
              <a:rPr lang="en-GB" dirty="0" err="1">
                <a:latin typeface="Amasis MT Pro Light" panose="02040304050005020304" pitchFamily="18" charset="0"/>
              </a:rPr>
              <a:t>nrow</a:t>
            </a:r>
            <a:r>
              <a:rPr lang="en-GB" dirty="0">
                <a:latin typeface="Amasis MT Pro Light" panose="02040304050005020304" pitchFamily="18" charset="0"/>
              </a:rPr>
              <a:t> and </a:t>
            </a:r>
            <a:r>
              <a:rPr lang="en-GB" dirty="0" err="1">
                <a:latin typeface="Amasis MT Pro Light" panose="02040304050005020304" pitchFamily="18" charset="0"/>
              </a:rPr>
              <a:t>ncol</a:t>
            </a:r>
            <a:r>
              <a:rPr lang="en-GB" dirty="0">
                <a:latin typeface="Amasis MT Pro Light" panose="02040304050005020304" pitchFamily="18" charset="0"/>
              </a:rPr>
              <a:t> parameters to get the amount of rows and columns:</a:t>
            </a:r>
          </a:p>
          <a:p>
            <a:endParaRPr lang="en-GB" dirty="0">
              <a:latin typeface="Amasis MT Pro Light" panose="02040304050005020304" pitchFamily="18" charset="0"/>
            </a:endParaRPr>
          </a:p>
          <a:p>
            <a:r>
              <a:rPr lang="en-US" dirty="0">
                <a:latin typeface="Amasis MT Pro Light" panose="02040304050005020304" pitchFamily="18" charset="0"/>
              </a:rPr>
              <a:t># Create a matrix</a:t>
            </a:r>
            <a:br>
              <a:rPr lang="en-US" dirty="0">
                <a:latin typeface="Amasis MT Pro Light" panose="02040304050005020304" pitchFamily="18" charset="0"/>
              </a:rPr>
            </a:br>
            <a:r>
              <a:rPr lang="en-US" dirty="0" err="1">
                <a:latin typeface="Amasis MT Pro Light" panose="02040304050005020304" pitchFamily="18" charset="0"/>
              </a:rPr>
              <a:t>thismatrix</a:t>
            </a:r>
            <a:r>
              <a:rPr lang="en-US" dirty="0">
                <a:latin typeface="Amasis MT Pro Light" panose="02040304050005020304" pitchFamily="18" charset="0"/>
              </a:rPr>
              <a:t> &lt;- matrix(c(1,2,3,4,5,6), </a:t>
            </a:r>
            <a:r>
              <a:rPr lang="en-US" dirty="0" err="1">
                <a:latin typeface="Amasis MT Pro Light" panose="02040304050005020304" pitchFamily="18" charset="0"/>
              </a:rPr>
              <a:t>nrow</a:t>
            </a:r>
            <a:r>
              <a:rPr lang="en-US" dirty="0">
                <a:latin typeface="Amasis MT Pro Light" panose="02040304050005020304" pitchFamily="18" charset="0"/>
              </a:rPr>
              <a:t> = 3, </a:t>
            </a:r>
            <a:r>
              <a:rPr lang="en-US" dirty="0" err="1">
                <a:latin typeface="Amasis MT Pro Light" panose="02040304050005020304" pitchFamily="18" charset="0"/>
              </a:rPr>
              <a:t>ncol</a:t>
            </a:r>
            <a:r>
              <a:rPr lang="en-US" dirty="0">
                <a:latin typeface="Amasis MT Pro Light" panose="02040304050005020304" pitchFamily="18" charset="0"/>
              </a:rPr>
              <a:t> = 2)</a:t>
            </a:r>
            <a:br>
              <a:rPr lang="en-US" dirty="0">
                <a:latin typeface="Amasis MT Pro Light" panose="02040304050005020304" pitchFamily="18" charset="0"/>
              </a:rPr>
            </a:br>
            <a:br>
              <a:rPr lang="en-US" dirty="0">
                <a:latin typeface="Amasis MT Pro Light" panose="02040304050005020304" pitchFamily="18" charset="0"/>
              </a:rPr>
            </a:br>
            <a:r>
              <a:rPr lang="en-US" dirty="0">
                <a:latin typeface="Amasis MT Pro Light" panose="02040304050005020304" pitchFamily="18" charset="0"/>
              </a:rPr>
              <a:t># Print the matrix</a:t>
            </a:r>
            <a:br>
              <a:rPr lang="en-US" dirty="0">
                <a:latin typeface="Amasis MT Pro Light" panose="02040304050005020304" pitchFamily="18" charset="0"/>
              </a:rPr>
            </a:br>
            <a:r>
              <a:rPr lang="en-US" dirty="0" err="1">
                <a:latin typeface="Amasis MT Pro Light" panose="02040304050005020304" pitchFamily="18" charset="0"/>
              </a:rPr>
              <a:t>thismatrix</a:t>
            </a:r>
            <a:endParaRPr lang="en-GB" dirty="0">
              <a:latin typeface="Amasis MT Pro Light" panose="02040304050005020304" pitchFamily="18" charset="0"/>
            </a:endParaRPr>
          </a:p>
          <a:p>
            <a:endParaRPr lang="en-US" dirty="0">
              <a:latin typeface="Amasis MT Pro Light" panose="02040304050005020304" pitchFamily="18" charset="0"/>
            </a:endParaRPr>
          </a:p>
        </p:txBody>
      </p:sp>
      <p:pic>
        <p:nvPicPr>
          <p:cNvPr id="5" name="Picture 4">
            <a:extLst>
              <a:ext uri="{FF2B5EF4-FFF2-40B4-BE49-F238E27FC236}">
                <a16:creationId xmlns:a16="http://schemas.microsoft.com/office/drawing/2014/main" id="{DAAE3FB6-587F-8E34-43A2-3A0723C921A1}"/>
              </a:ext>
            </a:extLst>
          </p:cNvPr>
          <p:cNvPicPr>
            <a:picLocks noChangeAspect="1"/>
          </p:cNvPicPr>
          <p:nvPr/>
        </p:nvPicPr>
        <p:blipFill>
          <a:blip r:embed="rId2"/>
          <a:stretch>
            <a:fillRect/>
          </a:stretch>
        </p:blipFill>
        <p:spPr>
          <a:xfrm>
            <a:off x="5938314" y="260256"/>
            <a:ext cx="6253686" cy="6337487"/>
          </a:xfrm>
          <a:prstGeom prst="rect">
            <a:avLst/>
          </a:prstGeom>
        </p:spPr>
      </p:pic>
    </p:spTree>
    <p:extLst>
      <p:ext uri="{BB962C8B-B14F-4D97-AF65-F5344CB8AC3E}">
        <p14:creationId xmlns:p14="http://schemas.microsoft.com/office/powerpoint/2010/main" val="1300240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5BA2255-55E9-9F45-67A2-D793A4E990F7}"/>
              </a:ext>
            </a:extLst>
          </p:cNvPr>
          <p:cNvSpPr/>
          <p:nvPr/>
        </p:nvSpPr>
        <p:spPr>
          <a:xfrm>
            <a:off x="5839691" y="1631373"/>
            <a:ext cx="6352309" cy="3106882"/>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6C821B6-1836-E983-EB1C-FB3269950E85}"/>
              </a:ext>
            </a:extLst>
          </p:cNvPr>
          <p:cNvSpPr txBox="1"/>
          <p:nvPr/>
        </p:nvSpPr>
        <p:spPr>
          <a:xfrm>
            <a:off x="397451" y="1311762"/>
            <a:ext cx="5088949" cy="3539430"/>
          </a:xfrm>
          <a:prstGeom prst="rect">
            <a:avLst/>
          </a:prstGeom>
          <a:noFill/>
        </p:spPr>
        <p:txBody>
          <a:bodyPr wrap="square">
            <a:spAutoFit/>
          </a:bodyPr>
          <a:lstStyle/>
          <a:p>
            <a:pPr algn="ctr"/>
            <a:r>
              <a:rPr lang="en-GB" sz="4400" b="1" dirty="0">
                <a:latin typeface="Amasis MT Pro Light" panose="02040304050005020304" pitchFamily="18" charset="0"/>
              </a:rPr>
              <a:t>Arrays</a:t>
            </a:r>
          </a:p>
          <a:p>
            <a:pPr algn="just"/>
            <a:endParaRPr lang="en-GB" dirty="0">
              <a:latin typeface="Amasis MT Pro Light" panose="02040304050005020304" pitchFamily="18" charset="0"/>
            </a:endParaRPr>
          </a:p>
          <a:p>
            <a:pPr algn="just"/>
            <a:r>
              <a:rPr lang="en-GB" dirty="0">
                <a:latin typeface="Amasis MT Pro Light" panose="02040304050005020304" pitchFamily="18" charset="0"/>
              </a:rPr>
              <a:t>An array is like a matrix but can have more than two dimensions. It stores elements of the same type in multiple dimensions.</a:t>
            </a:r>
          </a:p>
          <a:p>
            <a:pPr algn="just"/>
            <a:endParaRPr lang="en-GB" dirty="0">
              <a:latin typeface="Amasis MT Pro Light" panose="02040304050005020304" pitchFamily="18" charset="0"/>
            </a:endParaRPr>
          </a:p>
          <a:p>
            <a:pPr algn="just"/>
            <a:r>
              <a:rPr lang="en-GB" dirty="0">
                <a:latin typeface="Amasis MT Pro Light" panose="02040304050005020304" pitchFamily="18" charset="0"/>
              </a:rPr>
              <a:t>Compared to matrices, arrays can have more than two dimensions.</a:t>
            </a:r>
          </a:p>
          <a:p>
            <a:pPr algn="just"/>
            <a:endParaRPr lang="en-GB" dirty="0">
              <a:latin typeface="Amasis MT Pro Light" panose="02040304050005020304" pitchFamily="18" charset="0"/>
            </a:endParaRPr>
          </a:p>
          <a:p>
            <a:pPr algn="just"/>
            <a:r>
              <a:rPr lang="en-GB" dirty="0">
                <a:latin typeface="Amasis MT Pro Light" panose="02040304050005020304" pitchFamily="18" charset="0"/>
              </a:rPr>
              <a:t>We can use the array() function to create an array, and the dim parameter to specify the dimensions.</a:t>
            </a:r>
            <a:endParaRPr lang="en-US" dirty="0">
              <a:latin typeface="Amasis MT Pro Light" panose="02040304050005020304" pitchFamily="18" charset="0"/>
            </a:endParaRPr>
          </a:p>
        </p:txBody>
      </p:sp>
      <p:sp>
        <p:nvSpPr>
          <p:cNvPr id="6" name="TextBox 5">
            <a:extLst>
              <a:ext uri="{FF2B5EF4-FFF2-40B4-BE49-F238E27FC236}">
                <a16:creationId xmlns:a16="http://schemas.microsoft.com/office/drawing/2014/main" id="{29BE32E7-F0B1-B102-14C8-4A879341EF2E}"/>
              </a:ext>
            </a:extLst>
          </p:cNvPr>
          <p:cNvSpPr txBox="1"/>
          <p:nvPr/>
        </p:nvSpPr>
        <p:spPr>
          <a:xfrm>
            <a:off x="5839691" y="1804204"/>
            <a:ext cx="6218959" cy="2769989"/>
          </a:xfrm>
          <a:prstGeom prst="rect">
            <a:avLst/>
          </a:prstGeom>
          <a:noFill/>
        </p:spPr>
        <p:txBody>
          <a:bodyPr wrap="square">
            <a:spAutoFit/>
          </a:bodyPr>
          <a:lstStyle/>
          <a:p>
            <a:pPr algn="just"/>
            <a:r>
              <a:rPr lang="en-GB" sz="2400" b="1" dirty="0">
                <a:latin typeface="Amasis MT Pro Light" panose="02040304050005020304" pitchFamily="18" charset="0"/>
              </a:rPr>
              <a:t>Example</a:t>
            </a:r>
          </a:p>
          <a:p>
            <a:pPr algn="just"/>
            <a:endParaRPr lang="en-GB" sz="2400" b="1" dirty="0">
              <a:latin typeface="Amasis MT Pro Light" panose="02040304050005020304" pitchFamily="18" charset="0"/>
            </a:endParaRPr>
          </a:p>
          <a:p>
            <a:pPr algn="just"/>
            <a:r>
              <a:rPr lang="en-GB" dirty="0">
                <a:latin typeface="Amasis MT Pro Light" panose="02040304050005020304" pitchFamily="18" charset="0"/>
              </a:rPr>
              <a:t># An array with one dimension with values ranging from 1 to 24</a:t>
            </a:r>
          </a:p>
          <a:p>
            <a:pPr algn="just"/>
            <a:r>
              <a:rPr lang="en-GB" dirty="0" err="1">
                <a:latin typeface="Amasis MT Pro Light" panose="02040304050005020304" pitchFamily="18" charset="0"/>
              </a:rPr>
              <a:t>thisarray</a:t>
            </a:r>
            <a:r>
              <a:rPr lang="en-GB" dirty="0">
                <a:latin typeface="Amasis MT Pro Light" panose="02040304050005020304" pitchFamily="18" charset="0"/>
              </a:rPr>
              <a:t> &lt;- c(1:24)</a:t>
            </a:r>
          </a:p>
          <a:p>
            <a:pPr algn="just"/>
            <a:r>
              <a:rPr lang="en-GB" dirty="0" err="1">
                <a:latin typeface="Amasis MT Pro Light" panose="02040304050005020304" pitchFamily="18" charset="0"/>
              </a:rPr>
              <a:t>thisarray</a:t>
            </a:r>
            <a:endParaRPr lang="en-GB" dirty="0">
              <a:latin typeface="Amasis MT Pro Light" panose="02040304050005020304" pitchFamily="18" charset="0"/>
            </a:endParaRPr>
          </a:p>
          <a:p>
            <a:pPr algn="just"/>
            <a:endParaRPr lang="en-GB" dirty="0">
              <a:latin typeface="Amasis MT Pro Light" panose="02040304050005020304" pitchFamily="18" charset="0"/>
            </a:endParaRPr>
          </a:p>
          <a:p>
            <a:pPr algn="just"/>
            <a:r>
              <a:rPr lang="en-GB" dirty="0">
                <a:latin typeface="Amasis MT Pro Light" panose="02040304050005020304" pitchFamily="18" charset="0"/>
              </a:rPr>
              <a:t># An array with more than one dimension</a:t>
            </a:r>
          </a:p>
          <a:p>
            <a:pPr algn="just"/>
            <a:r>
              <a:rPr lang="en-GB" dirty="0">
                <a:latin typeface="Amasis MT Pro Light" panose="02040304050005020304" pitchFamily="18" charset="0"/>
              </a:rPr>
              <a:t>multiarray &lt;- array(</a:t>
            </a:r>
            <a:r>
              <a:rPr lang="en-GB" dirty="0" err="1">
                <a:latin typeface="Amasis MT Pro Light" panose="02040304050005020304" pitchFamily="18" charset="0"/>
              </a:rPr>
              <a:t>thisarray</a:t>
            </a:r>
            <a:r>
              <a:rPr lang="en-GB" dirty="0">
                <a:latin typeface="Amasis MT Pro Light" panose="02040304050005020304" pitchFamily="18" charset="0"/>
              </a:rPr>
              <a:t>, dim = c(4, 3, 2))</a:t>
            </a:r>
          </a:p>
          <a:p>
            <a:pPr algn="just"/>
            <a:r>
              <a:rPr lang="en-GB" dirty="0">
                <a:latin typeface="Amasis MT Pro Light" panose="02040304050005020304" pitchFamily="18" charset="0"/>
              </a:rPr>
              <a:t>multiarray</a:t>
            </a:r>
            <a:endParaRPr lang="en-US" dirty="0">
              <a:latin typeface="Amasis MT Pro Light" panose="02040304050005020304" pitchFamily="18" charset="0"/>
            </a:endParaRPr>
          </a:p>
        </p:txBody>
      </p:sp>
    </p:spTree>
    <p:extLst>
      <p:ext uri="{BB962C8B-B14F-4D97-AF65-F5344CB8AC3E}">
        <p14:creationId xmlns:p14="http://schemas.microsoft.com/office/powerpoint/2010/main" val="1083618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B57ADCD-222A-F708-197E-72C4676F1FC5}"/>
              </a:ext>
            </a:extLst>
          </p:cNvPr>
          <p:cNvSpPr/>
          <p:nvPr/>
        </p:nvSpPr>
        <p:spPr>
          <a:xfrm>
            <a:off x="6431973" y="1767006"/>
            <a:ext cx="5760027" cy="3573921"/>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7C87784-D809-3CAA-0930-315C3CCA9A8E}"/>
              </a:ext>
            </a:extLst>
          </p:cNvPr>
          <p:cNvSpPr txBox="1"/>
          <p:nvPr/>
        </p:nvSpPr>
        <p:spPr>
          <a:xfrm>
            <a:off x="355888" y="1408975"/>
            <a:ext cx="5629276" cy="3225369"/>
          </a:xfrm>
          <a:prstGeom prst="rect">
            <a:avLst/>
          </a:prstGeom>
          <a:noFill/>
        </p:spPr>
        <p:txBody>
          <a:bodyPr wrap="square">
            <a:spAutoFit/>
          </a:bodyPr>
          <a:lstStyle/>
          <a:p>
            <a:pPr algn="ctr"/>
            <a:r>
              <a:rPr lang="en-GB" sz="4000" b="1" dirty="0">
                <a:latin typeface="Amasis MT Pro Light" panose="02040304050005020304" pitchFamily="18" charset="0"/>
              </a:rPr>
              <a:t>Data Frames</a:t>
            </a:r>
          </a:p>
          <a:p>
            <a:pPr algn="just"/>
            <a:endParaRPr lang="en-GB" dirty="0">
              <a:latin typeface="Amasis MT Pro Light" panose="02040304050005020304" pitchFamily="18" charset="0"/>
            </a:endParaRPr>
          </a:p>
          <a:p>
            <a:pPr algn="just"/>
            <a:r>
              <a:rPr lang="en-GB" dirty="0">
                <a:latin typeface="Amasis MT Pro Light" panose="02040304050005020304" pitchFamily="18" charset="0"/>
              </a:rPr>
              <a:t>Data Frames are data displayed in a format as a table.</a:t>
            </a:r>
          </a:p>
          <a:p>
            <a:pPr algn="just"/>
            <a:endParaRPr lang="en-GB" dirty="0">
              <a:latin typeface="Amasis MT Pro Light" panose="02040304050005020304" pitchFamily="18" charset="0"/>
            </a:endParaRPr>
          </a:p>
          <a:p>
            <a:pPr algn="just"/>
            <a:r>
              <a:rPr lang="en-GB" dirty="0">
                <a:latin typeface="Amasis MT Pro Light" panose="02040304050005020304" pitchFamily="18" charset="0"/>
              </a:rPr>
              <a:t>Data Frames can have different types of data inside it. While the first column can be character, the second and third can be numeric or logical. However, each column should have the same type of data.</a:t>
            </a:r>
          </a:p>
          <a:p>
            <a:pPr algn="just"/>
            <a:endParaRPr lang="en-GB" dirty="0">
              <a:latin typeface="Amasis MT Pro Light" panose="02040304050005020304" pitchFamily="18" charset="0"/>
            </a:endParaRPr>
          </a:p>
          <a:p>
            <a:pPr algn="just"/>
            <a:r>
              <a:rPr lang="en-GB" dirty="0">
                <a:latin typeface="Amasis MT Pro Light" panose="02040304050005020304" pitchFamily="18" charset="0"/>
              </a:rPr>
              <a:t>Use the </a:t>
            </a:r>
            <a:r>
              <a:rPr lang="en-GB" dirty="0" err="1">
                <a:latin typeface="Amasis MT Pro Light" panose="02040304050005020304" pitchFamily="18" charset="0"/>
              </a:rPr>
              <a:t>data.frame</a:t>
            </a:r>
            <a:r>
              <a:rPr lang="en-GB" dirty="0">
                <a:latin typeface="Amasis MT Pro Light" panose="02040304050005020304" pitchFamily="18" charset="0"/>
              </a:rPr>
              <a:t>() function to create a data frame.</a:t>
            </a:r>
            <a:endParaRPr lang="en-US" dirty="0">
              <a:latin typeface="Amasis MT Pro Light" panose="02040304050005020304" pitchFamily="18" charset="0"/>
            </a:endParaRPr>
          </a:p>
        </p:txBody>
      </p:sp>
      <p:sp>
        <p:nvSpPr>
          <p:cNvPr id="5" name="TextBox 4">
            <a:extLst>
              <a:ext uri="{FF2B5EF4-FFF2-40B4-BE49-F238E27FC236}">
                <a16:creationId xmlns:a16="http://schemas.microsoft.com/office/drawing/2014/main" id="{B6155F87-6407-4F5C-E6DC-F4C3C8834572}"/>
              </a:ext>
            </a:extLst>
          </p:cNvPr>
          <p:cNvSpPr txBox="1"/>
          <p:nvPr/>
        </p:nvSpPr>
        <p:spPr>
          <a:xfrm>
            <a:off x="6684820" y="1767006"/>
            <a:ext cx="5243944" cy="3323987"/>
          </a:xfrm>
          <a:prstGeom prst="rect">
            <a:avLst/>
          </a:prstGeom>
          <a:noFill/>
        </p:spPr>
        <p:txBody>
          <a:bodyPr wrap="square">
            <a:spAutoFit/>
          </a:bodyPr>
          <a:lstStyle/>
          <a:p>
            <a:r>
              <a:rPr lang="en-US" sz="2400" b="1" dirty="0">
                <a:latin typeface="Amasis MT Pro Light" panose="02040304050005020304" pitchFamily="18" charset="0"/>
              </a:rPr>
              <a:t>Example</a:t>
            </a:r>
          </a:p>
          <a:p>
            <a:endParaRPr lang="en-US" sz="2400" b="1" dirty="0">
              <a:latin typeface="Amasis MT Pro Light" panose="02040304050005020304" pitchFamily="18" charset="0"/>
            </a:endParaRPr>
          </a:p>
          <a:p>
            <a:r>
              <a:rPr lang="en-US" dirty="0">
                <a:latin typeface="Amasis MT Pro Light" panose="02040304050005020304" pitchFamily="18" charset="0"/>
              </a:rPr>
              <a:t># Create a data frame</a:t>
            </a:r>
          </a:p>
          <a:p>
            <a:r>
              <a:rPr lang="en-US" dirty="0" err="1">
                <a:latin typeface="Amasis MT Pro Light" panose="02040304050005020304" pitchFamily="18" charset="0"/>
              </a:rPr>
              <a:t>Data_Frame</a:t>
            </a:r>
            <a:r>
              <a:rPr lang="en-US" dirty="0">
                <a:latin typeface="Amasis MT Pro Light" panose="02040304050005020304" pitchFamily="18" charset="0"/>
              </a:rPr>
              <a:t> &lt;- </a:t>
            </a:r>
            <a:r>
              <a:rPr lang="en-US" dirty="0" err="1">
                <a:latin typeface="Amasis MT Pro Light" panose="02040304050005020304" pitchFamily="18" charset="0"/>
              </a:rPr>
              <a:t>data.frame</a:t>
            </a:r>
            <a:r>
              <a:rPr lang="en-US" dirty="0">
                <a:latin typeface="Amasis MT Pro Light" panose="02040304050005020304" pitchFamily="18" charset="0"/>
              </a:rPr>
              <a:t> (</a:t>
            </a:r>
          </a:p>
          <a:p>
            <a:r>
              <a:rPr lang="en-US" dirty="0">
                <a:latin typeface="Amasis MT Pro Light" panose="02040304050005020304" pitchFamily="18" charset="0"/>
              </a:rPr>
              <a:t>  Training = c("Strength", "Stamina", "Other"),</a:t>
            </a:r>
          </a:p>
          <a:p>
            <a:r>
              <a:rPr lang="en-US" dirty="0">
                <a:latin typeface="Amasis MT Pro Light" panose="02040304050005020304" pitchFamily="18" charset="0"/>
              </a:rPr>
              <a:t>  Pulse = c(100, 150, 120),</a:t>
            </a:r>
          </a:p>
          <a:p>
            <a:r>
              <a:rPr lang="en-US" dirty="0">
                <a:latin typeface="Amasis MT Pro Light" panose="02040304050005020304" pitchFamily="18" charset="0"/>
              </a:rPr>
              <a:t>  Duration = c(60, 30, 45)</a:t>
            </a:r>
          </a:p>
          <a:p>
            <a:r>
              <a:rPr lang="en-US" dirty="0">
                <a:latin typeface="Amasis MT Pro Light" panose="02040304050005020304" pitchFamily="18" charset="0"/>
              </a:rPr>
              <a:t>)</a:t>
            </a:r>
          </a:p>
          <a:p>
            <a:endParaRPr lang="en-US" dirty="0">
              <a:latin typeface="Amasis MT Pro Light" panose="02040304050005020304" pitchFamily="18" charset="0"/>
            </a:endParaRPr>
          </a:p>
          <a:p>
            <a:r>
              <a:rPr lang="en-US" dirty="0">
                <a:latin typeface="Amasis MT Pro Light" panose="02040304050005020304" pitchFamily="18" charset="0"/>
              </a:rPr>
              <a:t># Print the data frame</a:t>
            </a:r>
          </a:p>
          <a:p>
            <a:r>
              <a:rPr lang="en-US" dirty="0" err="1">
                <a:latin typeface="Amasis MT Pro Light" panose="02040304050005020304" pitchFamily="18" charset="0"/>
              </a:rPr>
              <a:t>Data_Frame</a:t>
            </a:r>
            <a:endParaRPr lang="en-US" dirty="0">
              <a:latin typeface="Amasis MT Pro Light" panose="02040304050005020304" pitchFamily="18" charset="0"/>
            </a:endParaRPr>
          </a:p>
        </p:txBody>
      </p:sp>
    </p:spTree>
    <p:extLst>
      <p:ext uri="{BB962C8B-B14F-4D97-AF65-F5344CB8AC3E}">
        <p14:creationId xmlns:p14="http://schemas.microsoft.com/office/powerpoint/2010/main" val="37870410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TotalTime>
  <Words>553</Words>
  <Application>Microsoft Office PowerPoint</Application>
  <PresentationFormat>Widescreen</PresentationFormat>
  <Paragraphs>74</Paragraphs>
  <Slides>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Amasis MT Pro Light</vt:lpstr>
      <vt:lpstr>Arial</vt:lpstr>
      <vt:lpstr>Calibri</vt:lpstr>
      <vt:lpstr>Calibri Light</vt:lpstr>
      <vt:lpstr>Lato Bold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ASUS</dc:creator>
  <cp:lastModifiedBy>ASUS</cp:lastModifiedBy>
  <cp:revision>1</cp:revision>
  <dcterms:created xsi:type="dcterms:W3CDTF">2025-08-22T13:00:09Z</dcterms:created>
  <dcterms:modified xsi:type="dcterms:W3CDTF">2025-08-22T13:46:18Z</dcterms:modified>
</cp:coreProperties>
</file>